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57" r:id="rId4"/>
    <p:sldId id="286" r:id="rId5"/>
    <p:sldId id="258" r:id="rId6"/>
    <p:sldId id="259" r:id="rId7"/>
    <p:sldId id="282" r:id="rId8"/>
    <p:sldId id="284" r:id="rId9"/>
    <p:sldId id="260" r:id="rId10"/>
    <p:sldId id="261" r:id="rId11"/>
    <p:sldId id="262" r:id="rId12"/>
    <p:sldId id="263" r:id="rId13"/>
    <p:sldId id="266" r:id="rId14"/>
    <p:sldId id="267" r:id="rId15"/>
    <p:sldId id="268" r:id="rId16"/>
    <p:sldId id="269" r:id="rId17"/>
    <p:sldId id="291" r:id="rId18"/>
    <p:sldId id="287" r:id="rId19"/>
    <p:sldId id="278" r:id="rId20"/>
    <p:sldId id="279" r:id="rId21"/>
    <p:sldId id="283" r:id="rId22"/>
    <p:sldId id="288" r:id="rId23"/>
    <p:sldId id="280" r:id="rId24"/>
    <p:sldId id="292" r:id="rId25"/>
    <p:sldId id="293" r:id="rId26"/>
    <p:sldId id="290" r:id="rId27"/>
    <p:sldId id="285" r:id="rId28"/>
    <p:sldId id="28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43" autoAdjust="0"/>
  </p:normalViewPr>
  <p:slideViewPr>
    <p:cSldViewPr snapToGrid="0" showGuides="1">
      <p:cViewPr varScale="1">
        <p:scale>
          <a:sx n="111" d="100"/>
          <a:sy n="111" d="100"/>
        </p:scale>
        <p:origin x="62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869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20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25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04000" indent="-504000">
              <a:defRPr/>
            </a:lvl1pPr>
            <a:lvl2pPr marL="900000" indent="-432000">
              <a:defRPr/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771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9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63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02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93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4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05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32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04000" lvl="0" indent="-50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</a:pPr>
            <a:r>
              <a:rPr lang="it-IT" dirty="0"/>
              <a:t>Fare clic per modificare gli stili del testo dello schema</a:t>
            </a:r>
          </a:p>
          <a:p>
            <a:pPr marL="900000" lvl="1" indent="-43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</a:pPr>
            <a:r>
              <a:rPr lang="it-IT" dirty="0"/>
              <a:t>Secondo livello nel mezzo del cammin di nostra vita mi ritrovai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8CCB8-7982-4DBD-B9B4-F21272FAF42A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90FC6-E95B-4C72-AC77-E68952D7DF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62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571500" indent="-5715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SzPct val="110000"/>
        <a:buFont typeface="Wingdings" panose="05000000000000000000" pitchFamily="2" charset="2"/>
        <a:buChar char="Ø"/>
        <a:defRPr lang="it-IT" sz="36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9252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SzPct val="110000"/>
        <a:buFont typeface="Wingdings" panose="05000000000000000000" pitchFamily="2" charset="2"/>
        <a:buChar char="Ø"/>
        <a:defRPr lang="it-IT" sz="3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SzPct val="11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SzPct val="11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SzPct val="11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F40981-8317-B7DE-AD58-0234CFDA8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it-IT" dirty="0"/>
              <a:t>Noi, creature inaffidabili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C3D1502-A1FE-3B62-7C6E-28E88FC20A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4807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B2AC74-BE98-F8D5-2F49-B60D08334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Israele e il Cristo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908D1E-F41C-A4DA-09D4-60C821070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legame tra incarnazione del Figlio e popolo di Israele è necessario e indissolubile.</a:t>
            </a:r>
          </a:p>
          <a:p>
            <a:r>
              <a:rPr lang="it-IT" dirty="0"/>
              <a:t>Il Figlio si è incarnato in quel popolo, in quella terra, in quel tempo…</a:t>
            </a:r>
          </a:p>
          <a:p>
            <a:r>
              <a:rPr lang="it-IT" b="1" dirty="0"/>
              <a:t>Si è incarnato dentro la dinamica difficile di quella Prima Alleanza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05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56E1A8-00C7-D8E7-8F9B-1261C3FA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pedagogia paziente e severa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CA9FA3-BDE6-D569-7075-5DA458241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Sì, dinamica difficile perché la paziente ma severa pedagogia di Dio non è riuscita a correggere l’inclinazione degli israeliti a trasgredire il patto. </a:t>
            </a:r>
          </a:p>
          <a:p>
            <a:r>
              <a:rPr lang="it-IT" dirty="0"/>
              <a:t>L’essere popolo scelto da Dio esige dal popolo la fedeltà al patto, alla Legge che lo sostiene. </a:t>
            </a:r>
          </a:p>
        </p:txBody>
      </p:sp>
    </p:spTree>
    <p:extLst>
      <p:ext uri="{BB962C8B-B14F-4D97-AF65-F5344CB8AC3E}">
        <p14:creationId xmlns:p14="http://schemas.microsoft.com/office/powerpoint/2010/main" val="3205187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A7DEF-2958-E6B3-7C52-130DF6CB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missione di essere testimoni veraci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09C6C6-1A9E-5536-10CD-546E585DE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 popolo di Israele è chiesto di essere testimone verace del Dio unico e del suo amore per le sue creature…</a:t>
            </a:r>
          </a:p>
          <a:p>
            <a:r>
              <a:rPr lang="it-IT" dirty="0"/>
              <a:t>…Affinché </a:t>
            </a:r>
            <a:r>
              <a:rPr lang="it-IT" b="1" dirty="0">
                <a:solidFill>
                  <a:srgbClr val="FF0000"/>
                </a:solidFill>
              </a:rPr>
              <a:t>tutti i popoli </a:t>
            </a:r>
            <a:r>
              <a:rPr lang="it-IT" dirty="0"/>
              <a:t>siano attratti ad affidarsi a Lui. </a:t>
            </a:r>
          </a:p>
        </p:txBody>
      </p:sp>
    </p:spTree>
    <p:extLst>
      <p:ext uri="{BB962C8B-B14F-4D97-AF65-F5344CB8AC3E}">
        <p14:creationId xmlns:p14="http://schemas.microsoft.com/office/powerpoint/2010/main" val="3217689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739C76-C6A6-4485-2478-13A25FF8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Nuovo Testamento: una forte discontinuità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A13B8E-4FC6-F817-3515-D10AB96F7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Perché da quella pedagogia pattizia il Dio trinitario è passato all’incarnazione del Figlio e all’instaurazione del suo Regno?</a:t>
            </a:r>
          </a:p>
          <a:p>
            <a:r>
              <a:rPr lang="it-IT" dirty="0"/>
              <a:t>A causa del persistere dell’infedeltà di Israele? </a:t>
            </a:r>
          </a:p>
          <a:p>
            <a:r>
              <a:rPr lang="it-IT" dirty="0"/>
              <a:t>Perché il Messia, il Cristo è venuto a stabilire la Seconda Alleanza, il Nuovo Testamento? </a:t>
            </a:r>
          </a:p>
        </p:txBody>
      </p:sp>
    </p:spTree>
    <p:extLst>
      <p:ext uri="{BB962C8B-B14F-4D97-AF65-F5344CB8AC3E}">
        <p14:creationId xmlns:p14="http://schemas.microsoft.com/office/powerpoint/2010/main" val="1920598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739C76-C6A6-4485-2478-13A25FF8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M.P. inaugura una nuova 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A13B8E-4FC6-F817-3515-D10AB96F7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96000"/>
            <a:r>
              <a:rPr lang="it-IT" dirty="0"/>
              <a:t>Questa discontinuità ha segnato il passaggio: </a:t>
            </a:r>
          </a:p>
          <a:p>
            <a:pPr lvl="1" indent="-396000"/>
            <a:r>
              <a:rPr lang="it-IT" dirty="0"/>
              <a:t>Dal patto di affidamento del Padre alle sue creature umane…</a:t>
            </a:r>
          </a:p>
          <a:p>
            <a:pPr lvl="1" indent="-396000"/>
            <a:r>
              <a:rPr lang="it-IT" dirty="0"/>
              <a:t>…alla chiamata ad affidarsi all’amore e alla potenza del Dio Trinitario testimone di se stesso nel Mistero Pasquale.</a:t>
            </a:r>
          </a:p>
          <a:p>
            <a:pPr lvl="1" indent="-396000"/>
            <a:r>
              <a:rPr lang="it-IT" dirty="0"/>
              <a:t>Dal Popolo Eletto alla Chiesa Universale. </a:t>
            </a:r>
          </a:p>
          <a:p>
            <a:pPr lvl="1" indent="-396000"/>
            <a:r>
              <a:rPr lang="it-IT" dirty="0">
                <a:solidFill>
                  <a:srgbClr val="FF0000"/>
                </a:solidFill>
              </a:rPr>
              <a:t>Dalla centralità dell’osservanza alla centralità dell’amore.</a:t>
            </a:r>
          </a:p>
          <a:p>
            <a:pPr lvl="1" indent="-396000"/>
            <a:r>
              <a:rPr lang="it-IT" dirty="0">
                <a:solidFill>
                  <a:srgbClr val="FF0000"/>
                </a:solidFill>
              </a:rPr>
              <a:t>Ma non ha revocato l’Alleanza antica.</a:t>
            </a:r>
          </a:p>
        </p:txBody>
      </p:sp>
    </p:spTree>
    <p:extLst>
      <p:ext uri="{BB962C8B-B14F-4D97-AF65-F5344CB8AC3E}">
        <p14:creationId xmlns:p14="http://schemas.microsoft.com/office/powerpoint/2010/main" val="1976792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C95A56-706F-326D-F919-A6FDDE8B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Chiesa in esilio, chiesa nell’attesa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C38F9F-F8FB-4C9F-B1B0-5E4396DCD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Già, la Chiesa sposa di Cristo. La nostra Chiesa che da 20 secoli risiede in Roma.</a:t>
            </a:r>
          </a:p>
          <a:p>
            <a:pPr lvl="1"/>
            <a:r>
              <a:rPr lang="it-IT" dirty="0"/>
              <a:t>Chiesa costituita per l’evangelizzazione universale dopo il rifiuto di Israele di riconoscere il Cristo Messia. </a:t>
            </a:r>
          </a:p>
          <a:p>
            <a:pPr lvl="1"/>
            <a:r>
              <a:rPr lang="it-IT" dirty="0"/>
              <a:t>E quindi chiesa in esilio e in attesa di tornare a Gerusalemme.  </a:t>
            </a:r>
          </a:p>
          <a:p>
            <a:r>
              <a:rPr lang="it-IT" dirty="0"/>
              <a:t>Perché la Chiesa originaria sposa di Cristo è chiesa giudeocristiana stabilita in Gerusalemme.</a:t>
            </a:r>
          </a:p>
        </p:txBody>
      </p:sp>
    </p:spTree>
    <p:extLst>
      <p:ext uri="{BB962C8B-B14F-4D97-AF65-F5344CB8AC3E}">
        <p14:creationId xmlns:p14="http://schemas.microsoft.com/office/powerpoint/2010/main" val="3103678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7D68DB64-89CE-A811-9B41-7DCE4BEFC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centralità di Gerusalemme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C38F9F-F8FB-4C9F-B1B0-5E4396DCD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Nel cuore delle fedi ebraico-cristiane c’è la Terra Santa, scelta da Dio per stabilire un rapporto più stringente con le sue creature.  </a:t>
            </a:r>
          </a:p>
          <a:p>
            <a:r>
              <a:rPr lang="it-IT" dirty="0"/>
              <a:t>Al centro c’è Gerusalemme, la città costituita da David come capitale del suo regno.  </a:t>
            </a:r>
          </a:p>
          <a:p>
            <a:r>
              <a:rPr lang="it-IT" dirty="0"/>
              <a:t>E al centro di Gerusalemme sta il Monte del Tempio  </a:t>
            </a:r>
            <a:r>
              <a:rPr lang="it-IT" spc="-30" dirty="0"/>
              <a:t>di Salomone che custodiva l’Arca della Testimonianza </a:t>
            </a:r>
            <a:r>
              <a:rPr lang="it-IT" dirty="0"/>
              <a:t>dove Dio stesso «dà convegno» all’uomo (</a:t>
            </a:r>
            <a:r>
              <a:rPr lang="it-IT" b="1" dirty="0"/>
              <a:t>Esodo 25,10-22</a:t>
            </a:r>
            <a:r>
              <a:rPr lang="it-IT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20232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DB2AB-7F22-9B73-B967-456131996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Nella città del Mistero Pasquale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A4546E-50B5-BF9E-4773-C2A832A54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32000">
              <a:spcBef>
                <a:spcPts val="500"/>
              </a:spcBef>
              <a:defRPr/>
            </a:pPr>
            <a:r>
              <a:rPr lang="it-IT" dirty="0">
                <a:solidFill>
                  <a:prstClr val="black"/>
                </a:solidFill>
                <a:latin typeface="Times New Roman"/>
              </a:rPr>
              <a:t>E l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ì Gesù bambino fu presentato e accolto. </a:t>
            </a:r>
          </a:p>
          <a:p>
            <a:r>
              <a:rPr lang="it-IT" dirty="0"/>
              <a:t>E ha Gerusalemme si è compiuto il Mistero Pasquale: la passione, la crocifissione, la morte, la resurrezione e la glorificazione di Gesù di Nazareth, il Cristo. </a:t>
            </a:r>
          </a:p>
          <a:p>
            <a:r>
              <a:rPr lang="it-IT" dirty="0"/>
              <a:t>E sempre lì, Maria di Nazareth, madre di Dio, ha accompagnato con amore il suo cammino e la nascita della sua Chiesa. </a:t>
            </a:r>
          </a:p>
        </p:txBody>
      </p:sp>
    </p:spTree>
    <p:extLst>
      <p:ext uri="{BB962C8B-B14F-4D97-AF65-F5344CB8AC3E}">
        <p14:creationId xmlns:p14="http://schemas.microsoft.com/office/powerpoint/2010/main" val="2655883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C95A56-706F-326D-F919-A6FDDE8B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Siamo Chiesa da convertire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C38F9F-F8FB-4C9F-B1B0-5E4396DCD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Ebbene, questa nostra Chiesa è molto lontana da Gerusalemme: si è mostrata non meno infedele di Israele.</a:t>
            </a:r>
          </a:p>
          <a:p>
            <a:r>
              <a:rPr lang="it-IT" dirty="0"/>
              <a:t>La tragedia della questione ebraica lo dimostra.</a:t>
            </a:r>
          </a:p>
          <a:p>
            <a:r>
              <a:rPr lang="it-IT" dirty="0"/>
              <a:t>E non meno lo conferma l’ansia del pontificato di Francesco di promuovere un profondo cammino di conversione e di riforma.</a:t>
            </a:r>
          </a:p>
        </p:txBody>
      </p:sp>
    </p:spTree>
    <p:extLst>
      <p:ext uri="{BB962C8B-B14F-4D97-AF65-F5344CB8AC3E}">
        <p14:creationId xmlns:p14="http://schemas.microsoft.com/office/powerpoint/2010/main" val="3279452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286BA3-1BA1-FD35-7DE5-14C2E5614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L’autorevolezza della Lettera ai Romani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DEC831-1EEF-7D63-AC7B-4EBBE811F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 questo punto ho sentito il bisogno di qualche punto fermo. Ho di nuovo meditato sulla Lettera ai </a:t>
            </a:r>
            <a:r>
              <a:rPr lang="it-IT" dirty="0" err="1"/>
              <a:t>Rm</a:t>
            </a:r>
            <a:r>
              <a:rPr lang="it-IT" dirty="0"/>
              <a:t>, su quel capitolo 11 che spesso diamo per scontato.</a:t>
            </a:r>
          </a:p>
          <a:p>
            <a:pPr lvl="1"/>
            <a:r>
              <a:rPr lang="it-IT" dirty="0"/>
              <a:t>Paolo non dice soltanto che l’olivo di Israele è la radice santa che ci porta (e non viceversa) (</a:t>
            </a:r>
            <a:r>
              <a:rPr lang="it-IT" b="1" dirty="0" err="1"/>
              <a:t>Rm</a:t>
            </a:r>
            <a:r>
              <a:rPr lang="it-IT" b="1" dirty="0"/>
              <a:t> 11,18</a:t>
            </a:r>
            <a:r>
              <a:rPr lang="it-IT" dirty="0"/>
              <a:t>). </a:t>
            </a:r>
          </a:p>
          <a:p>
            <a:pPr lvl="1"/>
            <a:r>
              <a:rPr lang="it-IT" dirty="0">
                <a:solidFill>
                  <a:srgbClr val="000000"/>
                </a:solidFill>
                <a:latin typeface="Palatino Linotype" panose="02040502050505030304" pitchFamily="18" charset="0"/>
              </a:rPr>
              <a:t>Dice che i rami dell’olivo originario sono stati t</a:t>
            </a:r>
            <a:r>
              <a:rPr lang="it-IT" b="0" dirty="0">
                <a:solidFill>
                  <a:srgbClr val="000000"/>
                </a:solidFill>
                <a:latin typeface="Palatino Linotype" panose="02040502050505030304" pitchFamily="18" charset="0"/>
              </a:rPr>
              <a:t>agliati «a causa dell'infedeltà» e che i nuovi innesti resteranno attaccati in ragione della loro fede…(</a:t>
            </a:r>
            <a:r>
              <a:rPr lang="it-IT" b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Rm</a:t>
            </a:r>
            <a:r>
              <a:rPr lang="it-IT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 11,20</a:t>
            </a:r>
            <a:r>
              <a:rPr lang="it-IT" b="0" dirty="0">
                <a:solidFill>
                  <a:srgbClr val="000000"/>
                </a:solidFill>
                <a:latin typeface="Palatino Linotype" panose="02040502050505030304" pitchFamily="18" charset="0"/>
              </a:rPr>
              <a:t>).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859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327876-1EF6-9567-0A22-4946470E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tristezza infinita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055DD-F2B0-A0B9-965A-B11A4AF25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it-IT" dirty="0"/>
              <a:t>Sapete della mia forte inquietudine…</a:t>
            </a:r>
          </a:p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it-IT" dirty="0"/>
              <a:t>Una tristezza infinita.</a:t>
            </a:r>
          </a:p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it-IT" dirty="0"/>
              <a:t>L’impulso a chiedere conto, ad invocare. </a:t>
            </a:r>
          </a:p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it-IT" dirty="0"/>
              <a:t>Non riesco neppure ad accogliere come un segno di speranza il cessate il fuoco, la prima liberazione di ostaggi…</a:t>
            </a:r>
          </a:p>
        </p:txBody>
      </p:sp>
    </p:spTree>
    <p:extLst>
      <p:ext uri="{BB962C8B-B14F-4D97-AF65-F5344CB8AC3E}">
        <p14:creationId xmlns:p14="http://schemas.microsoft.com/office/powerpoint/2010/main" val="1792562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1D3AB2-472D-6316-E72B-22BCF8EC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Quando saranno entrate tutte le genti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BC2A62-5D5A-A6BB-9310-FA4BFBFFB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Ma dice pure che «i rami tagliati» dalla severità di Dio saranno anche reinnestati dalla sua misericordia quando «</a:t>
            </a:r>
            <a:r>
              <a:rPr lang="it-IT" b="0" dirty="0">
                <a:solidFill>
                  <a:srgbClr val="000000"/>
                </a:solidFill>
                <a:latin typeface="Palatino Linotype" panose="02040502050505030304" pitchFamily="18" charset="0"/>
              </a:rPr>
              <a:t>saranno entrate tutte le genti. Allora tutto Israele sarà salvato come sta scritto» (</a:t>
            </a:r>
            <a:r>
              <a:rPr lang="it-IT" b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Rm</a:t>
            </a:r>
            <a:r>
              <a:rPr lang="it-IT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 25-26</a:t>
            </a:r>
            <a:r>
              <a:rPr lang="it-IT" b="0" dirty="0">
                <a:solidFill>
                  <a:srgbClr val="000000"/>
                </a:solidFill>
                <a:latin typeface="Palatino Linotype" panose="02040502050505030304" pitchFamily="18" charset="0"/>
              </a:rPr>
              <a:t>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6136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>
            <a:extLst>
              <a:ext uri="{FF2B5EF4-FFF2-40B4-BE49-F238E27FC236}">
                <a16:creationId xmlns:a16="http://schemas.microsoft.com/office/drawing/2014/main" id="{67E0CF85-5BC0-423F-BA96-96C1061BA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annuncio profetico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B03F9641-06FA-49D4-CB1D-180DBC48A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dirty="0"/>
              <a:t>E Paolo annota: «Se il loro rifiuto [di Cristo] ha segnato la riconciliazione con il mondo, quale potrà mai essere la loro riammissione se non una resurrezione dai morti?» (</a:t>
            </a:r>
            <a:r>
              <a:rPr lang="it-IT" dirty="0" err="1"/>
              <a:t>Rm</a:t>
            </a:r>
            <a:r>
              <a:rPr lang="it-IT" dirty="0"/>
              <a:t> 11,15).  </a:t>
            </a:r>
          </a:p>
        </p:txBody>
      </p:sp>
    </p:spTree>
    <p:extLst>
      <p:ext uri="{BB962C8B-B14F-4D97-AF65-F5344CB8AC3E}">
        <p14:creationId xmlns:p14="http://schemas.microsoft.com/office/powerpoint/2010/main" val="1915909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>
            <a:extLst>
              <a:ext uri="{FF2B5EF4-FFF2-40B4-BE49-F238E27FC236}">
                <a16:creationId xmlns:a16="http://schemas.microsoft.com/office/drawing/2014/main" id="{67E0CF85-5BC0-423F-BA96-96C1061BA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annuncio profetico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B03F9641-06FA-49D4-CB1D-180DBC48A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dirty="0"/>
              <a:t>No, a noi non è chiesto di convertire Israele.</a:t>
            </a:r>
          </a:p>
          <a:p>
            <a:r>
              <a:rPr lang="it-IT" dirty="0"/>
              <a:t>Gli ebrei sono già convertiti dagli idoli al Dio vivente e la loro entrata nella chiesa, come per Paolo a Damasco, non sarà 'conversione' ma 'rivelazione' di Cristo (cf. At 22,6 ss.; </a:t>
            </a:r>
            <a:r>
              <a:rPr lang="it-IT" dirty="0" err="1"/>
              <a:t>Gal</a:t>
            </a:r>
            <a:r>
              <a:rPr lang="it-IT" dirty="0"/>
              <a:t> 1,16). </a:t>
            </a:r>
          </a:p>
          <a:p>
            <a:r>
              <a:rPr lang="it-IT" dirty="0"/>
              <a:t>A noi è chiesto di convertire noi stessi. </a:t>
            </a:r>
          </a:p>
          <a:p>
            <a:r>
              <a:rPr lang="it-IT" dirty="0"/>
              <a:t>E la tragedia che si sta consumando in Israele ci spinge nella stessa direzione.</a:t>
            </a:r>
          </a:p>
        </p:txBody>
      </p:sp>
    </p:spTree>
    <p:extLst>
      <p:ext uri="{BB962C8B-B14F-4D97-AF65-F5344CB8AC3E}">
        <p14:creationId xmlns:p14="http://schemas.microsoft.com/office/powerpoint/2010/main" val="2309085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04B3C8-B73B-0BA2-3C96-96701518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Legati per sempre nell’attesa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789E48-D629-FCDC-41BC-DAD080D41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Noi ebrei e cristiani siamo legati per sempre, questo legame e l’«entrata di tutti i popoli» (quindi anche degli eredi di Ismaele?) sono collegati al ritorno del Messia</a:t>
            </a:r>
            <a:r>
              <a:rPr lang="it-IT" dirty="0"/>
              <a:t>. </a:t>
            </a:r>
          </a:p>
          <a:p>
            <a:r>
              <a:rPr lang="it-IT" dirty="0"/>
              <a:t>Se non ci sarà riconciliazione e pace in Terra Santa lui non ritornerà?</a:t>
            </a:r>
          </a:p>
          <a:p>
            <a:r>
              <a:rPr lang="it-IT" dirty="0"/>
              <a:t>Mi sono sentito ancora più sgomento misurando l’attuale distanza da questo scenario. </a:t>
            </a:r>
          </a:p>
        </p:txBody>
      </p:sp>
    </p:spTree>
    <p:extLst>
      <p:ext uri="{BB962C8B-B14F-4D97-AF65-F5344CB8AC3E}">
        <p14:creationId xmlns:p14="http://schemas.microsoft.com/office/powerpoint/2010/main" val="3974247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921066-DB04-120C-67C2-CF8080113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ci hai fatto?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A9EC51-A78D-FF2E-756A-B27F566DC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 sono ritrovato a chiedermi: ma come ci hai fatto Signore?</a:t>
            </a:r>
          </a:p>
          <a:p>
            <a:r>
              <a:rPr lang="it-IT" dirty="0"/>
              <a:t>Perché questa dura cervice, questa incapacità nostra di riconoscerci tuoi figli, di corrispondere il tuo amore e di amarci tra noi?</a:t>
            </a:r>
          </a:p>
        </p:txBody>
      </p:sp>
    </p:spTree>
    <p:extLst>
      <p:ext uri="{BB962C8B-B14F-4D97-AF65-F5344CB8AC3E}">
        <p14:creationId xmlns:p14="http://schemas.microsoft.com/office/powerpoint/2010/main" val="911042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18CD50D6-7DF8-FCD7-F852-4000B795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Angelici e diabolici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B986D-1998-298A-5BDF-74D468D8F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dirty="0"/>
              <a:t>Mi sono ricordato del Salmo 8, 5-7: </a:t>
            </a:r>
          </a:p>
          <a:p>
            <a:pPr lvl="2"/>
            <a:r>
              <a:rPr lang="it-IT" dirty="0"/>
              <a:t>che cosa è l'uomo perché te ne ricordi </a:t>
            </a:r>
            <a:br>
              <a:rPr lang="it-IT" dirty="0"/>
            </a:br>
            <a:r>
              <a:rPr lang="it-IT" dirty="0"/>
              <a:t>e il figlio dell'uomo perché te ne curi?</a:t>
            </a:r>
            <a:br>
              <a:rPr lang="it-IT" dirty="0"/>
            </a:br>
            <a:r>
              <a:rPr lang="it-IT" dirty="0"/>
              <a:t>Eppure l'hai fatto poco meno degli angeli…</a:t>
            </a:r>
          </a:p>
          <a:p>
            <a:r>
              <a:rPr lang="it-IT" dirty="0"/>
              <a:t>Sì, so e posso testimoniare che siamo capaci di essere angelici, di amarti e di fare il bene.</a:t>
            </a:r>
          </a:p>
          <a:p>
            <a:r>
              <a:rPr lang="it-IT" dirty="0"/>
              <a:t>Però vedendo com’è oggi il nostro mondo, dopo migliaia di anni, mi verrebbe da dire che ci hai fatto anche poco meno che diavoli. </a:t>
            </a:r>
          </a:p>
        </p:txBody>
      </p:sp>
    </p:spTree>
    <p:extLst>
      <p:ext uri="{BB962C8B-B14F-4D97-AF65-F5344CB8AC3E}">
        <p14:creationId xmlns:p14="http://schemas.microsoft.com/office/powerpoint/2010/main" val="3056729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04B3C8-B73B-0BA2-3C96-96701518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tue vie sono imperscrutabili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789E48-D629-FCDC-41BC-DAD080D41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capitolo 11 della Lettera ai </a:t>
            </a:r>
            <a:r>
              <a:rPr lang="it-IT" dirty="0" err="1"/>
              <a:t>Rm</a:t>
            </a:r>
            <a:r>
              <a:rPr lang="it-IT" dirty="0"/>
              <a:t> finisce così: </a:t>
            </a:r>
          </a:p>
          <a:p>
            <a:r>
              <a:rPr lang="it-IT" dirty="0"/>
              <a:t>«</a:t>
            </a:r>
            <a:r>
              <a:rPr lang="it-IT" dirty="0">
                <a:solidFill>
                  <a:srgbClr val="FF0000"/>
                </a:solidFill>
              </a:rPr>
              <a:t>Dio infatti ha rinchiuso tutti nella disobbedienza, per usare a tutti misericordia! </a:t>
            </a:r>
            <a:r>
              <a:rPr lang="it-IT" dirty="0"/>
              <a:t>O profondità della ricchezza, della sapienza e della scienza di Dio! Quanto sono imperscrutabili i suoi giudizi e inaccessibili le sue vie!». </a:t>
            </a:r>
          </a:p>
        </p:txBody>
      </p:sp>
    </p:spTree>
    <p:extLst>
      <p:ext uri="{BB962C8B-B14F-4D97-AF65-F5344CB8AC3E}">
        <p14:creationId xmlns:p14="http://schemas.microsoft.com/office/powerpoint/2010/main" val="1860780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04B3C8-B73B-0BA2-3C96-96701518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Legati per sempre nell’attesa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789E48-D629-FCDC-41BC-DAD080D41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È confermato che, nella luce della a fede, noi ebrei e cristiani siamo legati per sempre.</a:t>
            </a:r>
          </a:p>
          <a:p>
            <a:r>
              <a:rPr lang="it-IT" dirty="0">
                <a:solidFill>
                  <a:srgbClr val="FF0000"/>
                </a:solidFill>
              </a:rPr>
              <a:t>E che questo legame e l’entrata di tutti i popoli a Gerusalemme saranno Segno del ritorno del Messia</a:t>
            </a:r>
            <a:r>
              <a:rPr lang="it-IT" dirty="0"/>
              <a:t>. </a:t>
            </a:r>
          </a:p>
          <a:p>
            <a:r>
              <a:rPr lang="it-IT" dirty="0"/>
              <a:t>Ma è credibile, guardando la barbarie di questo tempo, che uno shalom universale si realizzi?</a:t>
            </a:r>
          </a:p>
        </p:txBody>
      </p:sp>
    </p:spTree>
    <p:extLst>
      <p:ext uri="{BB962C8B-B14F-4D97-AF65-F5344CB8AC3E}">
        <p14:creationId xmlns:p14="http://schemas.microsoft.com/office/powerpoint/2010/main" val="3348331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04B3C8-B73B-0BA2-3C96-96701518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Vieni!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789E48-D629-FCDC-41BC-DAD080D41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 sono detto: è urgente invocare una nuova discontinuità simile a quella dell’Incarnazione.</a:t>
            </a:r>
          </a:p>
          <a:p>
            <a:r>
              <a:rPr lang="it-IT" b="1" dirty="0">
                <a:solidFill>
                  <a:srgbClr val="FF0000"/>
                </a:solidFill>
              </a:rPr>
              <a:t>Vieni! Vieni e aiutaci ad entrare tutti nella </a:t>
            </a:r>
            <a:r>
              <a:rPr lang="it-IT" b="1">
                <a:solidFill>
                  <a:srgbClr val="FF0000"/>
                </a:solidFill>
              </a:rPr>
              <a:t>tua pace. 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902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327876-1EF6-9567-0A22-4946470E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limite di quel che metto in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055DD-F2B0-A0B9-965A-B11A4AF25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SzPct val="120000"/>
            </a:pPr>
            <a:r>
              <a:rPr lang="it-IT" dirty="0"/>
              <a:t>In questa settimana piuttosto complicata per me…</a:t>
            </a:r>
          </a:p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it-IT" dirty="0"/>
              <a:t>…Ho fatto un esame di coscienza…</a:t>
            </a:r>
          </a:p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it-IT" dirty="0"/>
              <a:t>...Che mi ha introdotto ad un discernimento personale.</a:t>
            </a:r>
          </a:p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it-IT" dirty="0"/>
              <a:t>Metto in comune il frutto di questo discernimento consapevole dei suoi limiti.</a:t>
            </a:r>
          </a:p>
        </p:txBody>
      </p:sp>
    </p:spTree>
    <p:extLst>
      <p:ext uri="{BB962C8B-B14F-4D97-AF65-F5344CB8AC3E}">
        <p14:creationId xmlns:p14="http://schemas.microsoft.com/office/powerpoint/2010/main" val="381943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02B9AA-CBA1-15CF-E372-6E0862A88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Tre dimensioni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78E69B-F321-9085-7E67-C4473935D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Alle radici del conflitto attuale tra Israele e Palestina ci sono tre dimensioni distinte e intrecciate:</a:t>
            </a:r>
          </a:p>
          <a:p>
            <a:pPr marL="1138950" lvl="1" indent="-742950">
              <a:buFont typeface="+mj-lt"/>
              <a:buAutoNum type="arabicParenR"/>
            </a:pPr>
            <a:r>
              <a:rPr lang="it-IT" dirty="0"/>
              <a:t>Le radici spirituali</a:t>
            </a:r>
          </a:p>
          <a:p>
            <a:pPr marL="1138950" lvl="1" indent="-742950">
              <a:buFont typeface="+mj-lt"/>
              <a:buAutoNum type="arabicParenR"/>
            </a:pPr>
            <a:r>
              <a:rPr lang="it-IT" dirty="0"/>
              <a:t>Le radici storiche</a:t>
            </a:r>
          </a:p>
          <a:p>
            <a:pPr marL="1138950" lvl="1" indent="-742950">
              <a:buFont typeface="+mj-lt"/>
              <a:buAutoNum type="arabicParenR"/>
            </a:pPr>
            <a:r>
              <a:rPr lang="it-IT" dirty="0"/>
              <a:t>Le dinamiche geopolitiche </a:t>
            </a:r>
          </a:p>
          <a:p>
            <a:r>
              <a:rPr lang="it-IT" dirty="0"/>
              <a:t>Io mi concentro su quelle spirituali. </a:t>
            </a:r>
          </a:p>
        </p:txBody>
      </p:sp>
    </p:spTree>
    <p:extLst>
      <p:ext uri="{BB962C8B-B14F-4D97-AF65-F5344CB8AC3E}">
        <p14:creationId xmlns:p14="http://schemas.microsoft.com/office/powerpoint/2010/main" val="288159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5753A6-F66C-A937-540B-DA495AA4B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riflessi spirituali di questa barbarie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572FB9-75FA-0D85-10BC-888E76CAD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barbarie cui stiamo assistendo ha riflessi spirituali difficili da comprendere e valutare. </a:t>
            </a:r>
          </a:p>
          <a:p>
            <a:r>
              <a:rPr lang="it-IT" dirty="0"/>
              <a:t>Cominciando dai protagonisti e dai luoghi di questa guerra feroce:</a:t>
            </a:r>
          </a:p>
          <a:p>
            <a:pPr lvl="1" indent="-324000"/>
            <a:r>
              <a:rPr lang="it-IT" dirty="0"/>
              <a:t>Israeliani e Palestinesi, più precisamente Ebrei e Mussulmani</a:t>
            </a:r>
          </a:p>
          <a:p>
            <a:pPr lvl="1" indent="-324000"/>
            <a:r>
              <a:rPr lang="it-IT" dirty="0"/>
              <a:t>Canaan, Israele, Palestina, Terra Santa per le 3 fedi monoteistiche e abramitiche. </a:t>
            </a:r>
          </a:p>
          <a:p>
            <a:pPr lvl="1" indent="-32400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921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49A5FE-59EF-6138-8BFF-4A423826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Non ci possiamo chiamare fuori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E23496-0D4D-3631-9A69-A5AC25A78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So naturalmente che attorno a questi protagonisti più diretti ce ne sono altri.</a:t>
            </a:r>
          </a:p>
          <a:p>
            <a:r>
              <a:rPr lang="it-IT" dirty="0"/>
              <a:t>E c’è il sostegno decisivo degli Stati Uniti di Biden, presidente cristiano degli Stati Uniti. </a:t>
            </a:r>
          </a:p>
          <a:p>
            <a:r>
              <a:rPr lang="it-IT" dirty="0"/>
              <a:t>Questo coinvolge nel disastro attuale anche noi  occidentali cristiani. </a:t>
            </a:r>
          </a:p>
          <a:p>
            <a:r>
              <a:rPr lang="it-IT" dirty="0"/>
              <a:t>Ma le nostre responsabilità sono molto più antiche e rilevanti.</a:t>
            </a:r>
          </a:p>
        </p:txBody>
      </p:sp>
    </p:spTree>
    <p:extLst>
      <p:ext uri="{BB962C8B-B14F-4D97-AF65-F5344CB8AC3E}">
        <p14:creationId xmlns:p14="http://schemas.microsoft.com/office/powerpoint/2010/main" val="91110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49A5FE-59EF-6138-8BFF-4A423826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Alle radici della questione ebraica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E23496-0D4D-3631-9A69-A5AC25A78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Alle radici c’è l’antisemitismo storico dei cristiani e della Chiesa. </a:t>
            </a:r>
          </a:p>
          <a:p>
            <a:r>
              <a:rPr lang="it-IT" dirty="0"/>
              <a:t>Per secoli la Chiesa ha cercato di convertire gli ebrei, arrivando a usare anche la tortura, la persecuzione e l’imposizione. </a:t>
            </a:r>
          </a:p>
          <a:p>
            <a:r>
              <a:rPr lang="it-IT" dirty="0"/>
              <a:t>Questo ci ricorda subito la distanza tra il Vangelo e le chiese che dovrebbero testimoniarlo e diffonderlo.  </a:t>
            </a:r>
          </a:p>
        </p:txBody>
      </p:sp>
    </p:spTree>
    <p:extLst>
      <p:ext uri="{BB962C8B-B14F-4D97-AF65-F5344CB8AC3E}">
        <p14:creationId xmlns:p14="http://schemas.microsoft.com/office/powerpoint/2010/main" val="207936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49A5FE-59EF-6138-8BFF-4A423826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Colpa e responsabilità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E23496-0D4D-3631-9A69-A5AC25A78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Certo Hitler e la Shoah non hanno radici cristiane ma la persecuzione degli ebrei sì. </a:t>
            </a:r>
          </a:p>
          <a:p>
            <a:r>
              <a:rPr lang="it-IT" dirty="0"/>
              <a:t>E tuttavia, dopo la tragedia della Shoah, il nostro complesso di colpa ha avuto il suo peso nella decisione del 1947 di imporre la costituzione dello stato di Israele. </a:t>
            </a:r>
          </a:p>
        </p:txBody>
      </p:sp>
    </p:spTree>
    <p:extLst>
      <p:ext uri="{BB962C8B-B14F-4D97-AF65-F5344CB8AC3E}">
        <p14:creationId xmlns:p14="http://schemas.microsoft.com/office/powerpoint/2010/main" val="738748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BB82E7-2299-1019-1154-58A94F70B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/>
              <a:t>Siamo coinvolti più in profondità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84926D-B3F4-2F67-AEFD-1775C061C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situazione disperante che stiamo vivendo coinvolge più in profondità la nostra fede e la sua prospettiva. </a:t>
            </a:r>
          </a:p>
          <a:p>
            <a:r>
              <a:rPr lang="it-IT" dirty="0"/>
              <a:t>Israele è il popolo della Prima Alleanza, gli Israeliti sono i nostri «fratelli maggiori» (GP II). </a:t>
            </a:r>
          </a:p>
          <a:p>
            <a:r>
              <a:rPr lang="it-IT" b="1" dirty="0">
                <a:solidFill>
                  <a:srgbClr val="FF0000"/>
                </a:solidFill>
              </a:rPr>
              <a:t>Senza il popolo di Israele e la sua travagliata storia che ne sarebbe del cristianesimo? </a:t>
            </a:r>
          </a:p>
          <a:p>
            <a:r>
              <a:rPr lang="it-IT" b="1" dirty="0">
                <a:solidFill>
                  <a:srgbClr val="FF0000"/>
                </a:solidFill>
              </a:rPr>
              <a:t>In gioco, qui, è il destino dell’intera umanità. </a:t>
            </a:r>
          </a:p>
        </p:txBody>
      </p:sp>
    </p:spTree>
    <p:extLst>
      <p:ext uri="{BB962C8B-B14F-4D97-AF65-F5344CB8AC3E}">
        <p14:creationId xmlns:p14="http://schemas.microsoft.com/office/powerpoint/2010/main" val="1490154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zato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1176</TotalTime>
  <Words>1541</Words>
  <Application>Microsoft Office PowerPoint</Application>
  <PresentationFormat>Widescreen</PresentationFormat>
  <Paragraphs>112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3" baseType="lpstr">
      <vt:lpstr>Arial</vt:lpstr>
      <vt:lpstr>Palatino Linotype</vt:lpstr>
      <vt:lpstr>Times New Roman</vt:lpstr>
      <vt:lpstr>Wingdings</vt:lpstr>
      <vt:lpstr>Tema di Office</vt:lpstr>
      <vt:lpstr>Noi, creature inaffidabili</vt:lpstr>
      <vt:lpstr>Una tristezza infinita</vt:lpstr>
      <vt:lpstr>Il limite di quel che metto in comune</vt:lpstr>
      <vt:lpstr>Tre dimensioni</vt:lpstr>
      <vt:lpstr>I riflessi spirituali di questa barbarie</vt:lpstr>
      <vt:lpstr>Non ci possiamo chiamare fuori</vt:lpstr>
      <vt:lpstr>Alle radici della questione ebraica</vt:lpstr>
      <vt:lpstr>Colpa e responsabilità</vt:lpstr>
      <vt:lpstr>Siamo coinvolti più in profondità</vt:lpstr>
      <vt:lpstr>Israele e il Cristo</vt:lpstr>
      <vt:lpstr>La pedagogia paziente e severa di Dio</vt:lpstr>
      <vt:lpstr>La missione di essere testimoni veraci</vt:lpstr>
      <vt:lpstr>Nuovo Testamento: una forte discontinuità</vt:lpstr>
      <vt:lpstr>Il M.P. inaugura una nuova era</vt:lpstr>
      <vt:lpstr>Chiesa in esilio, chiesa nell’attesa</vt:lpstr>
      <vt:lpstr>La centralità di Gerusalemme</vt:lpstr>
      <vt:lpstr>Nella città del Mistero Pasquale</vt:lpstr>
      <vt:lpstr>Siamo Chiesa da convertire</vt:lpstr>
      <vt:lpstr>L’autorevolezza della Lettera ai Romani</vt:lpstr>
      <vt:lpstr>Quando saranno entrate tutte le genti</vt:lpstr>
      <vt:lpstr>Un annuncio profetico</vt:lpstr>
      <vt:lpstr>Un annuncio profetico</vt:lpstr>
      <vt:lpstr>Legati per sempre nell’attesa</vt:lpstr>
      <vt:lpstr>Come ci hai fatto? </vt:lpstr>
      <vt:lpstr>Angelici e diabolici</vt:lpstr>
      <vt:lpstr>Le tue vie sono imperscrutabili</vt:lpstr>
      <vt:lpstr>Legati per sempre nell’attesa</vt:lpstr>
      <vt:lpstr>Vieni!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Noi, creature inaffidabili</dc:title>
  <dc:creator>Franco Passuello</dc:creator>
  <cp:lastModifiedBy>Antonio Russodivito</cp:lastModifiedBy>
  <cp:revision>13</cp:revision>
  <dcterms:created xsi:type="dcterms:W3CDTF">2023-11-23T21:20:47Z</dcterms:created>
  <dcterms:modified xsi:type="dcterms:W3CDTF">2023-11-26T13:21:27Z</dcterms:modified>
</cp:coreProperties>
</file>